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62" r:id="rId2"/>
    <p:sldId id="264" r:id="rId3"/>
    <p:sldId id="266" r:id="rId4"/>
    <p:sldId id="268" r:id="rId5"/>
    <p:sldId id="270" r:id="rId6"/>
    <p:sldId id="272" r:id="rId7"/>
    <p:sldId id="275" r:id="rId8"/>
    <p:sldId id="277" r:id="rId9"/>
    <p:sldId id="274" r:id="rId10"/>
    <p:sldId id="280" r:id="rId11"/>
    <p:sldId id="282" r:id="rId12"/>
    <p:sldId id="284" r:id="rId13"/>
    <p:sldId id="286" r:id="rId14"/>
    <p:sldId id="288" r:id="rId15"/>
    <p:sldId id="290" r:id="rId16"/>
    <p:sldId id="350" r:id="rId17"/>
    <p:sldId id="352" r:id="rId18"/>
    <p:sldId id="354" r:id="rId19"/>
    <p:sldId id="356" r:id="rId20"/>
    <p:sldId id="358" r:id="rId21"/>
    <p:sldId id="360" r:id="rId22"/>
    <p:sldId id="362" r:id="rId23"/>
    <p:sldId id="364" r:id="rId24"/>
    <p:sldId id="366" r:id="rId25"/>
    <p:sldId id="368" r:id="rId26"/>
    <p:sldId id="370" r:id="rId27"/>
    <p:sldId id="372" r:id="rId28"/>
    <p:sldId id="374" r:id="rId29"/>
    <p:sldId id="376" r:id="rId30"/>
    <p:sldId id="378" r:id="rId31"/>
    <p:sldId id="380" r:id="rId32"/>
    <p:sldId id="382" r:id="rId33"/>
    <p:sldId id="384" r:id="rId34"/>
    <p:sldId id="386" r:id="rId35"/>
    <p:sldId id="388" r:id="rId36"/>
    <p:sldId id="292" r:id="rId37"/>
    <p:sldId id="294" r:id="rId38"/>
    <p:sldId id="296" r:id="rId39"/>
    <p:sldId id="298" r:id="rId40"/>
    <p:sldId id="300" r:id="rId41"/>
    <p:sldId id="302" r:id="rId42"/>
    <p:sldId id="304" r:id="rId43"/>
    <p:sldId id="306" r:id="rId44"/>
    <p:sldId id="308" r:id="rId45"/>
    <p:sldId id="310" r:id="rId46"/>
    <p:sldId id="312" r:id="rId47"/>
    <p:sldId id="314" r:id="rId48"/>
    <p:sldId id="316" r:id="rId49"/>
    <p:sldId id="318" r:id="rId50"/>
    <p:sldId id="320" r:id="rId51"/>
    <p:sldId id="322" r:id="rId52"/>
    <p:sldId id="324" r:id="rId53"/>
    <p:sldId id="326" r:id="rId54"/>
    <p:sldId id="328" r:id="rId55"/>
    <p:sldId id="330" r:id="rId56"/>
    <p:sldId id="332" r:id="rId57"/>
    <p:sldId id="334" r:id="rId58"/>
    <p:sldId id="336" r:id="rId59"/>
    <p:sldId id="342" r:id="rId60"/>
    <p:sldId id="344" r:id="rId61"/>
    <p:sldId id="256" r:id="rId62"/>
    <p:sldId id="257" r:id="rId63"/>
    <p:sldId id="258" r:id="rId64"/>
    <p:sldId id="259" r:id="rId65"/>
    <p:sldId id="260" r:id="rId66"/>
    <p:sldId id="346" r:id="rId67"/>
    <p:sldId id="34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6305-07B7-4106-BA27-21427FC0152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B7237-04E6-47C5-9CD1-437FBE773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5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2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0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3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6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62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40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32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55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4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6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7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9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5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8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5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2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330442-437B-4E8C-8931-57AC1F3C09A7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E5D687-9E39-446D-B7BC-2F2BF6AD459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worldencyclopedia.org/entry/Akkadian_Empire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museum.org/explore/highlights/articles/t/third_dynasty_of_ur_ur_iii.aspx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East person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288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MEast pers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81000"/>
            <a:ext cx="1074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MEast person-4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14999" r="13547" b="10001"/>
          <a:stretch>
            <a:fillRect/>
          </a:stretch>
        </p:blipFill>
        <p:spPr bwMode="auto">
          <a:xfrm>
            <a:off x="3649663" y="228600"/>
            <a:ext cx="13033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MEast person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362200"/>
            <a:ext cx="14414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MEast person-6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MEast person-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6478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MEast person-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482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MEast person-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488" r="25000"/>
          <a:stretch>
            <a:fillRect/>
          </a:stretch>
        </p:blipFill>
        <p:spPr bwMode="auto">
          <a:xfrm>
            <a:off x="533400" y="2286000"/>
            <a:ext cx="1031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MEast person-11"/>
          <p:cNvPicPr>
            <a:picLocks noChangeAspect="1" noChangeArrowheads="1"/>
          </p:cNvPicPr>
          <p:nvPr/>
        </p:nvPicPr>
        <p:blipFill>
          <a:blip r:embed="rId10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"/>
            <a:ext cx="9509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7"/>
          <p:cNvSpPr>
            <a:spLocks noChangeArrowheads="1" noChangeShapeType="1" noTextEdit="1"/>
          </p:cNvSpPr>
          <p:nvPr/>
        </p:nvSpPr>
        <p:spPr bwMode="auto">
          <a:xfrm>
            <a:off x="2362200" y="2590800"/>
            <a:ext cx="4419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chitect"/>
              </a:rPr>
              <a:t>The Ancient</a:t>
            </a:r>
          </a:p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chitect"/>
              </a:rPr>
              <a:t>Middle East</a:t>
            </a:r>
          </a:p>
        </p:txBody>
      </p:sp>
    </p:spTree>
    <p:extLst>
      <p:ext uri="{BB962C8B-B14F-4D97-AF65-F5344CB8AC3E}">
        <p14:creationId xmlns:p14="http://schemas.microsoft.com/office/powerpoint/2010/main" val="838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Cuneiform Writing</a:t>
            </a:r>
          </a:p>
        </p:txBody>
      </p:sp>
      <p:pic>
        <p:nvPicPr>
          <p:cNvPr id="12291" name="Picture 7" descr="chart-Development of Cuneiform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05600" cy="502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Deciphering Cuneiform</a:t>
            </a:r>
          </a:p>
        </p:txBody>
      </p:sp>
      <p:pic>
        <p:nvPicPr>
          <p:cNvPr id="13315" name="Picture 5" descr="cuneiform cod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0200"/>
            <a:ext cx="73247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cribe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581400" cy="268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6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5720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Architect" pitchFamily="34" charset="0"/>
              </a:rPr>
              <a:t>Sumerian Scribes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37338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chitect" pitchFamily="34" charset="0"/>
              </a:rPr>
              <a:t>   “Tablet House”</a:t>
            </a:r>
          </a:p>
        </p:txBody>
      </p:sp>
    </p:spTree>
    <p:extLst>
      <p:ext uri="{BB962C8B-B14F-4D97-AF65-F5344CB8AC3E}">
        <p14:creationId xmlns:p14="http://schemas.microsoft.com/office/powerpoint/2010/main" val="326498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Sumerian Cylinder Seals</a:t>
            </a:r>
          </a:p>
        </p:txBody>
      </p:sp>
      <p:pic>
        <p:nvPicPr>
          <p:cNvPr id="15363" name="Picture 3" descr="Akkadian Cylinder Seal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543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Gilgamesh</a:t>
            </a:r>
          </a:p>
        </p:txBody>
      </p:sp>
      <p:pic>
        <p:nvPicPr>
          <p:cNvPr id="16387" name="Picture 3" descr="Gilga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4349" b="3044"/>
          <a:stretch>
            <a:fillRect/>
          </a:stretch>
        </p:blipFill>
        <p:spPr bwMode="auto">
          <a:xfrm>
            <a:off x="2819400" y="1143000"/>
            <a:ext cx="3632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166688"/>
            <a:ext cx="85344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Architect" pitchFamily="34" charset="0"/>
              </a:rPr>
              <a:t>Gilgamesh Epic Tablet:</a:t>
            </a:r>
            <a:br>
              <a:rPr lang="en-US" altLang="en-US" sz="4400" b="1" dirty="0">
                <a:latin typeface="Architect" pitchFamily="34" charset="0"/>
              </a:rPr>
            </a:br>
            <a:r>
              <a:rPr lang="en-US" altLang="en-US" sz="4400" b="1" dirty="0">
                <a:latin typeface="Architect" pitchFamily="34" charset="0"/>
              </a:rPr>
              <a:t>Flood Story</a:t>
            </a:r>
          </a:p>
        </p:txBody>
      </p:sp>
      <p:pic>
        <p:nvPicPr>
          <p:cNvPr id="17411" name="Picture 3" descr="Gilgamesh epic - flood tablet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9100"/>
            <a:ext cx="4368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228600" y="1447800"/>
            <a:ext cx="1676400" cy="1143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5562600" y="1143000"/>
            <a:ext cx="1066800" cy="14478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31775" y="3048000"/>
            <a:ext cx="676208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i="1" dirty="0">
                <a:solidFill>
                  <a:schemeClr val="tx1"/>
                </a:solidFill>
                <a:latin typeface="Andale Mono" charset="0"/>
              </a:rPr>
              <a:t>The Epic of Gilgamesh</a:t>
            </a:r>
            <a:r>
              <a:rPr lang="en-US" altLang="en-US" sz="4000" b="1" dirty="0">
                <a:solidFill>
                  <a:schemeClr val="tx1"/>
                </a:solidFill>
                <a:latin typeface="Andale Mono" charset="0"/>
              </a:rPr>
              <a:t> and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Andale Mono" charset="0"/>
              </a:rPr>
              <a:t>Ancient Mesopotamia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381000" y="3124200"/>
            <a:ext cx="8229600" cy="1588"/>
          </a:xfrm>
          <a:prstGeom prst="line">
            <a:avLst/>
          </a:prstGeom>
          <a:noFill/>
          <a:ln w="12600">
            <a:solidFill>
              <a:srgbClr val="A69F5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2057400" y="1447800"/>
            <a:ext cx="1676400" cy="1143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4038600" y="1143000"/>
            <a:ext cx="1066800" cy="14478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457200" y="4572000"/>
            <a:ext cx="7924800" cy="8382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4495800" y="16002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489075" y="2365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3213"/>
            <a:ext cx="12541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219200"/>
            <a:ext cx="7953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77963"/>
            <a:ext cx="1295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9509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8667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457200" y="4479925"/>
            <a:ext cx="792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533400" y="4572000"/>
            <a:ext cx="7772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ndale Mono" charset="0"/>
              </a:rPr>
              <a:t>The history and culture behind the world’s oldest recorded story – </a:t>
            </a:r>
            <a:r>
              <a:rPr lang="en-US" altLang="en-US" sz="2400" b="1" i="1" dirty="0">
                <a:solidFill>
                  <a:schemeClr val="tx1"/>
                </a:solidFill>
                <a:latin typeface="Andale Mono" charset="0"/>
              </a:rPr>
              <a:t>Epic of Gilgamesh</a:t>
            </a:r>
          </a:p>
        </p:txBody>
      </p:sp>
    </p:spTree>
    <p:extLst>
      <p:ext uri="{BB962C8B-B14F-4D97-AF65-F5344CB8AC3E}">
        <p14:creationId xmlns:p14="http://schemas.microsoft.com/office/powerpoint/2010/main" val="722222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Andale Mono" charset="0"/>
              </a:rPr>
              <a:t>Mesopotamia– Geography (circa 4000 </a:t>
            </a:r>
            <a:r>
              <a:rPr lang="en-US" altLang="en-US" b="1" dirty="0" smtClean="0">
                <a:solidFill>
                  <a:schemeClr val="tx1"/>
                </a:solidFill>
                <a:latin typeface="Andale Mono" charset="0"/>
              </a:rPr>
              <a:t>BC)</a:t>
            </a:r>
            <a:endParaRPr lang="en-US" altLang="en-US" b="1" dirty="0">
              <a:solidFill>
                <a:schemeClr val="tx1"/>
              </a:solidFill>
              <a:latin typeface="Andale Mono" charset="0"/>
            </a:endParaRP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457200" y="1295400"/>
            <a:ext cx="7848600" cy="1588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343400" y="609600"/>
            <a:ext cx="4800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Andale Mono" charset="0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3962400" y="2362200"/>
            <a:ext cx="1588" cy="4191000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381000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91757"/>
            <a:ext cx="1883391" cy="16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-38100" y="2494534"/>
            <a:ext cx="9296399" cy="392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A69F54"/>
              </a:buClr>
              <a:buFont typeface="Andale Mono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Mesopotamia means “the land between the rivers.”  </a:t>
            </a:r>
          </a:p>
          <a:p>
            <a:pPr eaLnBrk="1" hangingPunct="1">
              <a:spcBef>
                <a:spcPts val="1500"/>
              </a:spcBef>
              <a:buClr>
                <a:srgbClr val="A69F54"/>
              </a:buClr>
              <a:buFont typeface="Andale Mono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It is located in an agriculturally rich region </a:t>
            </a:r>
            <a:r>
              <a:rPr lang="en-US" altLang="en-US" sz="28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between the Tigris and Euphrates rivers</a:t>
            </a: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(also known as the “Fertile Crescent” or “cradle of civilizations”.</a:t>
            </a:r>
          </a:p>
          <a:p>
            <a:pPr eaLnBrk="1" hangingPunct="1">
              <a:spcBef>
                <a:spcPts val="1500"/>
              </a:spcBef>
              <a:buClr>
                <a:srgbClr val="A69F54"/>
              </a:buClr>
              <a:buFont typeface="Andale Mono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It was located in the region known today as </a:t>
            </a:r>
            <a:r>
              <a:rPr lang="en-US" altLang="en-US" sz="28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Iraq</a:t>
            </a: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well as parts of </a:t>
            </a:r>
            <a:r>
              <a:rPr lang="en-US" altLang="en-US" sz="28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Iran</a:t>
            </a: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09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91440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4572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2971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FFFF"/>
              </a:solidFill>
              <a:latin typeface="Andale Mono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FFFF"/>
              </a:solidFill>
              <a:latin typeface="Andale Mono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09600" y="6154738"/>
            <a:ext cx="7924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en-US" altLang="en-US" sz="1600">
              <a:solidFill>
                <a:srgbClr val="FFFF00"/>
              </a:solidFill>
              <a:latin typeface="Andale Mono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A69F54"/>
                </a:solidFill>
                <a:latin typeface="Andale Mono" charset="0"/>
              </a:rPr>
              <a:t>Mesopotamia was a wide plain open for invasion</a:t>
            </a:r>
          </a:p>
        </p:txBody>
      </p:sp>
    </p:spTree>
    <p:extLst>
      <p:ext uri="{BB962C8B-B14F-4D97-AF65-F5344CB8AC3E}">
        <p14:creationId xmlns:p14="http://schemas.microsoft.com/office/powerpoint/2010/main" val="2804421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b="1" dirty="0" smtClean="0">
                <a:solidFill>
                  <a:schemeClr val="tx1"/>
                </a:solidFill>
                <a:latin typeface="Andale Mono" charset="0"/>
              </a:rPr>
              <a:t>Mesopotamia’s Ruling Societies</a:t>
            </a:r>
            <a:br>
              <a:rPr lang="en-US" altLang="en-US" sz="32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Andale Mono" charset="0"/>
              </a:rPr>
              <a:t>from 5000 BCE – 600 BCE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994400"/>
          </a:xfrm>
        </p:spPr>
        <p:txBody>
          <a:bodyPr/>
          <a:lstStyle/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Sumeria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was the first civilization in the region.</a:t>
            </a: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Later, the Akkadians, Hittites, Babylonians, Assyrians, and Chaldeans take over their cities and adopt their culture.</a:t>
            </a: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They all adapt their own version of the </a:t>
            </a:r>
            <a:r>
              <a:rPr lang="en-US" altLang="en-US" sz="2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Epic of Gilgamesh.</a:t>
            </a:r>
          </a:p>
          <a:p>
            <a:pPr indent="-341313" algn="ctr">
              <a:lnSpc>
                <a:spcPct val="90000"/>
              </a:lnSpc>
              <a:buFont typeface="Andale Mono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i="1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lnSpc>
                <a:spcPct val="90000"/>
              </a:lnSpc>
              <a:buFont typeface="Andale Mono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i="1" dirty="0" smtClean="0">
              <a:solidFill>
                <a:srgbClr val="A69F54"/>
              </a:solidFill>
              <a:latin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62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https://image1.slideserve.com/1700436/mesopotamia-n.jpg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09600"/>
          </a:xfrm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b="1" dirty="0" smtClean="0">
                <a:solidFill>
                  <a:schemeClr val="tx1"/>
                </a:solidFill>
                <a:latin typeface="Andale Mono" charset="0"/>
              </a:rPr>
              <a:t>Sumerians  (5000-2100 BC)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30155"/>
            <a:ext cx="9144000" cy="6172200"/>
          </a:xfrm>
        </p:spPr>
        <p:txBody>
          <a:bodyPr>
            <a:normAutofit/>
          </a:bodyPr>
          <a:lstStyle/>
          <a:p>
            <a:pPr marL="609600" indent="-608013" algn="ctr"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Sumerians were the first group of people known to have dominated this region</a:t>
            </a:r>
          </a:p>
          <a:p>
            <a:pPr marL="609600" indent="-608013"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____________________________________</a:t>
            </a:r>
          </a:p>
          <a:p>
            <a:pPr marL="609600" indent="-608013"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Economy</a:t>
            </a:r>
          </a:p>
          <a:p>
            <a:pPr marL="609600" indent="-608013"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Sumerians made their living by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growing crops and raising livestock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 They were also known as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successful merchants and traders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throughout the Persian Gulf region.</a:t>
            </a:r>
          </a:p>
        </p:txBody>
      </p:sp>
    </p:spTree>
    <p:extLst>
      <p:ext uri="{BB962C8B-B14F-4D97-AF65-F5344CB8AC3E}">
        <p14:creationId xmlns:p14="http://schemas.microsoft.com/office/powerpoint/2010/main" val="1537277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Sumerians  (5000-2100 BC)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914400"/>
            <a:ext cx="8610600" cy="5562600"/>
          </a:xfrm>
        </p:spPr>
        <p:txBody>
          <a:bodyPr>
            <a:normAutofit lnSpcReduction="10000"/>
          </a:bodyPr>
          <a:lstStyle/>
          <a:p>
            <a:pPr indent="-341313">
              <a:lnSpc>
                <a:spcPct val="80000"/>
              </a:lnSpc>
              <a:spcBef>
                <a:spcPts val="10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Government and Society</a:t>
            </a: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Sumerians lived in city-states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 These cities were walled (fortified) for protection and surrounded by vast, open land.</a:t>
            </a:r>
          </a:p>
          <a:p>
            <a:pPr indent="-341313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largest city-states were Ur, </a:t>
            </a:r>
            <a:r>
              <a:rPr lang="en-US" alt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Uruk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and Lagash. 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The Sumerians never developed a central, unifying government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between the three, leaving them vulnerable to attack.</a:t>
            </a:r>
          </a:p>
          <a:p>
            <a:pPr indent="-341313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Sumerian society developed a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three-level class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system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(nobles, middle class, peasants). </a:t>
            </a:r>
          </a:p>
        </p:txBody>
      </p:sp>
    </p:spTree>
    <p:extLst>
      <p:ext uri="{BB962C8B-B14F-4D97-AF65-F5344CB8AC3E}">
        <p14:creationId xmlns:p14="http://schemas.microsoft.com/office/powerpoint/2010/main" val="2734761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solidFill>
                  <a:schemeClr val="tx1"/>
                </a:solidFill>
              </a:rPr>
              <a:t>Sumerian City States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48400" y="4953000"/>
            <a:ext cx="2895600" cy="1143000"/>
          </a:xfrm>
        </p:spPr>
        <p:txBody>
          <a:bodyPr/>
          <a:lstStyle/>
          <a:p>
            <a:pPr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  City of Uruk setting for </a:t>
            </a:r>
            <a:r>
              <a:rPr lang="en-US" altLang="en-US" sz="2800" i="1" smtClean="0">
                <a:solidFill>
                  <a:srgbClr val="FFFFFF"/>
                </a:solidFill>
              </a:rPr>
              <a:t>Gilgamesh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6" y="914400"/>
            <a:ext cx="55419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4191000" y="5334000"/>
            <a:ext cx="2819400" cy="228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Sumerians  (5000-2100 BC)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 indent="-341313">
              <a:lnSpc>
                <a:spcPct val="90000"/>
              </a:lnSpc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 Religious Beliefs</a:t>
            </a:r>
          </a:p>
          <a:p>
            <a:pPr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lnSpc>
                <a:spcPct val="90000"/>
              </a:lnSpc>
              <a:buFont typeface="Andale Mono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Sumerians (and later the Babylonian people) worshipped a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pantheon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gods and goddesses, meaning they were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polytheistic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-341313">
              <a:lnSpc>
                <a:spcPct val="90000"/>
              </a:lnSpc>
              <a:buFont typeface="Andale Mono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lnSpc>
                <a:spcPct val="90000"/>
              </a:lnSpc>
              <a:buFont typeface="Andale Mono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Regardless of one’s actions in life, 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they did not believe in life after death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 They believed that after one dies there is only emptiness.</a:t>
            </a:r>
          </a:p>
        </p:txBody>
      </p:sp>
    </p:spTree>
    <p:extLst>
      <p:ext uri="{BB962C8B-B14F-4D97-AF65-F5344CB8AC3E}">
        <p14:creationId xmlns:p14="http://schemas.microsoft.com/office/powerpoint/2010/main" val="564615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2971800" y="381000"/>
            <a:ext cx="5257800" cy="1295400"/>
          </a:xfrm>
        </p:spPr>
        <p:txBody>
          <a:bodyPr anchor="t">
            <a:normAutofit fontScale="92500"/>
          </a:bodyPr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200" smtClean="0">
                <a:solidFill>
                  <a:srgbClr val="FFFFFF"/>
                </a:solidFill>
              </a:rPr>
              <a:t>Anu – father of gods and god of the sky (similar to Zeus)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1494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305050"/>
            <a:ext cx="23558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11650"/>
            <a:ext cx="30099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572125" y="2443044"/>
            <a:ext cx="373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u="sng" dirty="0">
                <a:solidFill>
                  <a:schemeClr val="tx1"/>
                </a:solidFill>
              </a:rPr>
              <a:t>Enlil</a:t>
            </a:r>
            <a:r>
              <a:rPr lang="en-US" altLang="en-US" b="1" dirty="0">
                <a:solidFill>
                  <a:schemeClr val="tx1"/>
                </a:solidFill>
              </a:rPr>
              <a:t> – god of the air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990600" y="5370228"/>
            <a:ext cx="525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Utu</a:t>
            </a: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sun god; </a:t>
            </a:r>
          </a:p>
          <a:p>
            <a:pPr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lord of truth and justice</a:t>
            </a:r>
          </a:p>
        </p:txBody>
      </p:sp>
    </p:spTree>
    <p:extLst>
      <p:ext uri="{BB962C8B-B14F-4D97-AF65-F5344CB8AC3E}">
        <p14:creationId xmlns:p14="http://schemas.microsoft.com/office/powerpoint/2010/main" val="4099869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b="1" dirty="0" smtClean="0">
                <a:solidFill>
                  <a:schemeClr val="tx1"/>
                </a:solidFill>
                <a:latin typeface="Andale Mono" charset="0"/>
              </a:rPr>
              <a:t>Sumerians  (5000-2100 BC)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6564313"/>
          </a:xfrm>
        </p:spPr>
        <p:txBody>
          <a:bodyPr/>
          <a:lstStyle/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 Cultural Achievements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Sophisticated technology – terraced temples (ziggurats), wheeled vehicles, sail boats, animal-drawn plows.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Developments in math and science – A precise 12 month calendar, the concept of zero, “Pythagorean theorem”</a:t>
            </a:r>
          </a:p>
          <a:p>
            <a:pPr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72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Sumerians  (5000-2100 BC)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31495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 Cultural Achievements (cont.)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alt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World’s first writing system – </a:t>
            </a:r>
            <a:r>
              <a:rPr lang="en-US" altLang="en-US" sz="2800" b="1" i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cuneiform</a:t>
            </a:r>
            <a:r>
              <a:rPr lang="en-US" altLang="en-US" sz="2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Formed by reed markings on wet clay tablets.</a:t>
            </a:r>
            <a:r>
              <a:rPr lang="en-US" altLang="en-US" sz="2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The Epic of Gilgamesh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the first work of fiction ever recorded, was etched on stone tablets in cuneiform.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i="1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buFont typeface="Andale Mono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i="1" dirty="0" smtClean="0">
              <a:solidFill>
                <a:srgbClr val="A69F54"/>
              </a:solidFill>
              <a:latin typeface="Andale Mono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10057"/>
            <a:ext cx="1981200" cy="164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75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King Gilgamesh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istorical king of the Sumerian city-state of </a:t>
            </a:r>
            <a:r>
              <a:rPr lang="en-US" alt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Uruk</a:t>
            </a: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Figure symbolizing man's vain but endless drive for fame, glory, and immortality</a:t>
            </a:r>
          </a:p>
        </p:txBody>
      </p:sp>
    </p:spTree>
    <p:extLst>
      <p:ext uri="{BB962C8B-B14F-4D97-AF65-F5344CB8AC3E}">
        <p14:creationId xmlns:p14="http://schemas.microsoft.com/office/powerpoint/2010/main" val="1745965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History of </a:t>
            </a:r>
            <a:r>
              <a:rPr lang="en-US" altLang="en-US" sz="4000" b="1" i="1" dirty="0" smtClean="0">
                <a:solidFill>
                  <a:schemeClr val="tx1"/>
                </a:solidFill>
                <a:latin typeface="Andale Mono" charset="0"/>
              </a:rPr>
              <a:t>Epic of Gilgamesh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341313" indent="-341313">
              <a:buFont typeface="Andale Mono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  <a:p>
            <a:pPr marL="341313" indent="-341313">
              <a:buFont typeface="Andale Mono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While there is no evidence that the events in the epic actually happened, there was a Gilgamesh who ruled the Sumerian dynasty of </a:t>
            </a:r>
            <a:r>
              <a:rPr lang="en-US" altLang="en-US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Uruk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in 2,700 BCE</a:t>
            </a:r>
          </a:p>
          <a:p>
            <a:pPr marL="341313" indent="-341313">
              <a:buFont typeface="Andale Mono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313" indent="-341313">
              <a:buFont typeface="Andale Mono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Epic of Gilgamesh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the first work of fiction ever recorded, was etched on over 40,000 clay tablets in cuneiform in 2,000 BCE.</a:t>
            </a:r>
          </a:p>
        </p:txBody>
      </p:sp>
    </p:spTree>
    <p:extLst>
      <p:ext uri="{BB962C8B-B14F-4D97-AF65-F5344CB8AC3E}">
        <p14:creationId xmlns:p14="http://schemas.microsoft.com/office/powerpoint/2010/main" val="124042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History of </a:t>
            </a:r>
            <a:r>
              <a:rPr lang="en-US" altLang="en-US" sz="4000" b="1" i="1" dirty="0" smtClean="0">
                <a:solidFill>
                  <a:schemeClr val="tx1"/>
                </a:solidFill>
                <a:latin typeface="Andale Mono" charset="0"/>
              </a:rPr>
              <a:t>Epic of Gilgamesh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legend itself was adapted by a number of different cultures following the decline of the Sumerian empire.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We can still learn much about Sumerian culture and values through the story of Gilgamesh – the world’s first epic hero.</a:t>
            </a:r>
          </a:p>
        </p:txBody>
      </p:sp>
    </p:spTree>
    <p:extLst>
      <p:ext uri="{BB962C8B-B14F-4D97-AF65-F5344CB8AC3E}">
        <p14:creationId xmlns:p14="http://schemas.microsoft.com/office/powerpoint/2010/main" val="4141883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6019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chitect"/>
              </a:rPr>
              <a:t>1.  Mesopotamia:</a:t>
            </a:r>
          </a:p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chitect"/>
              </a:rPr>
              <a:t>"Land Between</a:t>
            </a:r>
          </a:p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chitect"/>
              </a:rPr>
              <a:t>the Two Rivers"</a:t>
            </a:r>
          </a:p>
        </p:txBody>
      </p:sp>
    </p:spTree>
    <p:extLst>
      <p:ext uri="{BB962C8B-B14F-4D97-AF65-F5344CB8AC3E}">
        <p14:creationId xmlns:p14="http://schemas.microsoft.com/office/powerpoint/2010/main" val="19758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65150"/>
            <a:ext cx="7772400" cy="58356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Akkadians (2100 - 2000 BC)</a:t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Hittites (2000 - 1700 BC)</a:t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Babylonians (1700-700 BC)</a:t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  <a:t>Assyrians (700-600 BC)</a:t>
            </a:r>
            <a:br>
              <a:rPr lang="en-US" altLang="en-US" sz="4000" b="1" dirty="0" smtClean="0">
                <a:solidFill>
                  <a:schemeClr val="tx1"/>
                </a:solidFill>
                <a:latin typeface="Andale Mono" charset="0"/>
              </a:rPr>
            </a:br>
            <a:endParaRPr lang="en-US" altLang="en-US" sz="4000" b="1" dirty="0" smtClean="0">
              <a:solidFill>
                <a:schemeClr val="tx1"/>
              </a:solidFill>
              <a:latin typeface="Andale Mono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3700"/>
          </a:xfrm>
        </p:spPr>
        <p:txBody>
          <a:bodyPr/>
          <a:lstStyle/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36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solidFill>
                  <a:schemeClr val="tx1"/>
                </a:solidFill>
                <a:latin typeface="Andale Mono" charset="0"/>
              </a:rPr>
              <a:t>Story of </a:t>
            </a:r>
            <a:r>
              <a:rPr lang="en-US" altLang="en-US" b="1" i="1" dirty="0" smtClean="0">
                <a:solidFill>
                  <a:schemeClr val="tx1"/>
                </a:solidFill>
                <a:latin typeface="Andale Mono" charset="0"/>
              </a:rPr>
              <a:t>Gilgamesh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dirty="0" smtClean="0">
                <a:solidFill>
                  <a:srgbClr val="A69F54"/>
                </a:solidFill>
                <a:latin typeface="Andale Mono" charset="0"/>
              </a:rPr>
              <a:t>	</a:t>
            </a:r>
            <a:r>
              <a:rPr lang="en-US" altLang="en-US" b="1" dirty="0" smtClean="0">
                <a:latin typeface="Andale Mono" charset="0"/>
              </a:rPr>
              <a:t>The Epic of Gilgamesh is the story of King Gilgamesh of </a:t>
            </a:r>
            <a:r>
              <a:rPr lang="en-US" altLang="en-US" b="1" dirty="0" err="1" smtClean="0">
                <a:latin typeface="Andale Mono" charset="0"/>
              </a:rPr>
              <a:t>Uruk</a:t>
            </a:r>
            <a:r>
              <a:rPr lang="en-US" altLang="en-US" b="1" dirty="0" smtClean="0">
                <a:latin typeface="Andale Mono" charset="0"/>
              </a:rPr>
              <a:t>.  Gilgamesh is a ruthless and oppressive leader, and the gods punish his prideful behavior by killing his best friend (Enkidu).  Horrified by Enkidu’s death and the prospect of his own demise, Gilgamesh undertakes a quest for immortality, which brings him to the home of </a:t>
            </a:r>
            <a:r>
              <a:rPr lang="en-US" altLang="en-US" b="1" dirty="0" err="1" smtClean="0">
                <a:latin typeface="Andale Mono" charset="0"/>
              </a:rPr>
              <a:t>Utnapishtim</a:t>
            </a:r>
            <a:r>
              <a:rPr lang="en-US" altLang="en-US" b="1" dirty="0" smtClean="0">
                <a:latin typeface="Andale Mono" charset="0"/>
              </a:rPr>
              <a:t>, and the only mortal saved from the Great Flood and granted immortality.  There he finds the truth about life and death.</a:t>
            </a:r>
          </a:p>
        </p:txBody>
      </p:sp>
    </p:spTree>
    <p:extLst>
      <p:ext uri="{BB962C8B-B14F-4D97-AF65-F5344CB8AC3E}">
        <p14:creationId xmlns:p14="http://schemas.microsoft.com/office/powerpoint/2010/main" val="723152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Importance of </a:t>
            </a:r>
            <a:r>
              <a:rPr lang="en-US" altLang="en-US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Gilgamesh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 Earliest known literary work.</a:t>
            </a:r>
          </a:p>
          <a:p>
            <a:pPr indent="-341313"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Contains an account of the Great Flood and the story of a virtuous man named </a:t>
            </a:r>
            <a:r>
              <a:rPr lang="en-US" altLang="en-US" sz="2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Utnapishtim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who survived</a:t>
            </a:r>
          </a:p>
          <a:p>
            <a:pPr indent="-341313">
              <a:spcBef>
                <a:spcPts val="4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3. Expresses values of ancient civilization – such as the belief in divine retribution for transgressions such as violence, pride, the oppression of others, and the destruction of the natural world.</a:t>
            </a:r>
          </a:p>
        </p:txBody>
      </p:sp>
    </p:spTree>
    <p:extLst>
      <p:ext uri="{BB962C8B-B14F-4D97-AF65-F5344CB8AC3E}">
        <p14:creationId xmlns:p14="http://schemas.microsoft.com/office/powerpoint/2010/main" val="1269984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solidFill>
                  <a:schemeClr val="tx1"/>
                </a:solidFill>
                <a:latin typeface="Andale Mono" charset="0"/>
              </a:rPr>
              <a:t>Importance of </a:t>
            </a:r>
            <a:r>
              <a:rPr lang="en-US" altLang="en-US" b="1" i="1" dirty="0" smtClean="0">
                <a:solidFill>
                  <a:schemeClr val="tx1"/>
                </a:solidFill>
                <a:latin typeface="Andale Mono" charset="0"/>
              </a:rPr>
              <a:t>Gilgamesh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dirty="0" smtClean="0">
              <a:solidFill>
                <a:srgbClr val="A69F54"/>
              </a:solidFill>
              <a:latin typeface="Andale Mono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4. Gilgamesh serves as an early model of the archetypal hero.</a:t>
            </a:r>
          </a:p>
          <a:p>
            <a:pPr indent="-341313"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5. Studied by Joseph Campbell as a primary example of the </a:t>
            </a:r>
            <a:r>
              <a:rPr lang="en-US" altLang="en-US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monomyth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(or hero’s journey story).</a:t>
            </a: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1313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6. Large number of parallels to </a:t>
            </a:r>
            <a:r>
              <a:rPr lang="en-US" altLang="en-US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Odyssey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other Greek epics</a:t>
            </a:r>
          </a:p>
        </p:txBody>
      </p:sp>
    </p:spTree>
    <p:extLst>
      <p:ext uri="{BB962C8B-B14F-4D97-AF65-F5344CB8AC3E}">
        <p14:creationId xmlns:p14="http://schemas.microsoft.com/office/powerpoint/2010/main" val="184505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6725"/>
            <a:ext cx="7010400" cy="6000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Archetypal Traits of the Hero/Heroine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531" y="1041779"/>
            <a:ext cx="8915400" cy="4335463"/>
          </a:xfrm>
        </p:spPr>
        <p:txBody>
          <a:bodyPr>
            <a:normAutofit fontScale="25000" lnSpcReduction="20000"/>
          </a:bodyPr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Unique birth – the hero’s literal birth or familial origin is uncommon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112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Origin is mysterious – the nature of how the hero became a hero is shrouded in mystery.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112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Extraordinary powers – these do not have to be </a:t>
            </a:r>
            <a:r>
              <a:rPr lang="en-US" altLang="en-US" sz="1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super </a:t>
            </a: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powers. These are any ability that makes them extraordinary.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112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altLang="en-US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Tragic flaw or weakness – every hero has limitations or something that makes them vulnerable. This may be a physical object, a principle, or a disposition.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1200" dirty="0" smtClean="0">
              <a:solidFill>
                <a:srgbClr val="E6E64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92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66725"/>
            <a:ext cx="7772400" cy="6000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Archetypal Traits of the Hero/Heroine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113213"/>
          </a:xfrm>
        </p:spPr>
        <p:txBody>
          <a:bodyPr>
            <a:noAutofit/>
          </a:bodyPr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Rite of passage – every hero goes through tests and training to prove themselves.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Has a nemesis – every hero has a main enemy. This villain is often a darker reflection of the hero.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Achieves his/her destiny – the archetypal hero always finds success in the long run. In essence, the hero always wins in the end.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alt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8. </a:t>
            </a:r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Stands for good – the hero is a morally and principally good character. S/he never embodies evil qualities beyond momentary weakness.</a:t>
            </a:r>
          </a:p>
        </p:txBody>
      </p:sp>
    </p:spTree>
    <p:extLst>
      <p:ext uri="{BB962C8B-B14F-4D97-AF65-F5344CB8AC3E}">
        <p14:creationId xmlns:p14="http://schemas.microsoft.com/office/powerpoint/2010/main" val="49392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Ziggurat at Ur</a:t>
            </a:r>
          </a:p>
        </p:txBody>
      </p:sp>
      <p:pic>
        <p:nvPicPr>
          <p:cNvPr id="18435" name="Picture 3" descr="Aerial view of remains of Ur ziggarut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874"/>
          <a:stretch>
            <a:fillRect/>
          </a:stretch>
        </p:blipFill>
        <p:spPr bwMode="auto">
          <a:xfrm>
            <a:off x="3581400" y="1295400"/>
            <a:ext cx="5410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r ziggarut re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6250"/>
            <a:ext cx="3962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88727" y="1676400"/>
            <a:ext cx="2286000" cy="203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chitect" pitchFamily="34" charset="0"/>
              </a:rPr>
              <a:t> Temple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chitect" pitchFamily="34" charset="0"/>
              </a:rPr>
              <a:t> “Mountain of </a:t>
            </a:r>
            <a:br>
              <a:rPr lang="en-US" altLang="en-US" sz="2800" b="1" dirty="0">
                <a:latin typeface="Architect" pitchFamily="34" charset="0"/>
              </a:rPr>
            </a:br>
            <a:r>
              <a:rPr lang="en-US" altLang="en-US" sz="2800" b="1" dirty="0">
                <a:latin typeface="Architect" pitchFamily="34" charset="0"/>
              </a:rPr>
              <a:t>   the Gods”</a:t>
            </a:r>
          </a:p>
        </p:txBody>
      </p:sp>
    </p:spTree>
    <p:extLst>
      <p:ext uri="{BB962C8B-B14F-4D97-AF65-F5344CB8AC3E}">
        <p14:creationId xmlns:p14="http://schemas.microsoft.com/office/powerpoint/2010/main" val="22262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The Royal Standard of Ur</a:t>
            </a:r>
          </a:p>
        </p:txBody>
      </p:sp>
      <p:pic>
        <p:nvPicPr>
          <p:cNvPr id="19459" name="Picture 5" descr="Royal Standard of 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3246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66688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Mesopotamian Harp</a:t>
            </a:r>
          </a:p>
        </p:txBody>
      </p:sp>
      <p:pic>
        <p:nvPicPr>
          <p:cNvPr id="20483" name="Picture 3" descr="Mesopotamian bull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676400"/>
            <a:ext cx="3546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Mesopotamian harp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576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Board Game From Ur</a:t>
            </a:r>
          </a:p>
        </p:txBody>
      </p:sp>
      <p:pic>
        <p:nvPicPr>
          <p:cNvPr id="21507" name="Picture 4" descr="Board Game from Ur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/>
          <a:stretch>
            <a:fillRect/>
          </a:stretch>
        </p:blipFill>
        <p:spPr bwMode="auto">
          <a:xfrm>
            <a:off x="914400" y="2057400"/>
            <a:ext cx="7391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6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Architect" pitchFamily="34" charset="0"/>
              </a:rPr>
              <a:t>Indo-European Migrations: 4m-2m BCE</a:t>
            </a:r>
          </a:p>
        </p:txBody>
      </p:sp>
      <p:pic>
        <p:nvPicPr>
          <p:cNvPr id="6147" name="Picture 3" descr="map-Earlt Indo-European Migrations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5272" r="2017" b="4095"/>
          <a:stretch>
            <a:fillRect/>
          </a:stretch>
        </p:blipFill>
        <p:spPr bwMode="auto">
          <a:xfrm>
            <a:off x="1219200" y="990600"/>
            <a:ext cx="68580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6106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chitect" pitchFamily="34" charset="0"/>
              </a:rPr>
              <a:t>   The Middle East:  “The Crossroads of Three Continents”</a:t>
            </a:r>
          </a:p>
        </p:txBody>
      </p:sp>
    </p:spTree>
    <p:extLst>
      <p:ext uri="{BB962C8B-B14F-4D97-AF65-F5344CB8AC3E}">
        <p14:creationId xmlns:p14="http://schemas.microsoft.com/office/powerpoint/2010/main" val="34117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23083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Sophisticated Metallurgy Skills</a:t>
            </a:r>
            <a:br>
              <a:rPr lang="en-US" altLang="en-US" sz="4800" b="1" dirty="0">
                <a:latin typeface="Architect" pitchFamily="34" charset="0"/>
              </a:rPr>
            </a:br>
            <a:r>
              <a:rPr lang="en-US" altLang="en-US" sz="4800" b="1" dirty="0">
                <a:latin typeface="Architect" pitchFamily="34" charset="0"/>
              </a:rPr>
              <a:t>at Ur</a:t>
            </a:r>
          </a:p>
        </p:txBody>
      </p:sp>
      <p:pic>
        <p:nvPicPr>
          <p:cNvPr id="22531" name="Picture 3" descr="Mesop-Ur-Helme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81175"/>
            <a:ext cx="4800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Gold Headress from Mari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81781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22775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Sargon of Akkad:</a:t>
            </a:r>
            <a:br>
              <a:rPr lang="en-US" altLang="en-US" sz="5400" b="1" dirty="0">
                <a:latin typeface="Architect" pitchFamily="34" charset="0"/>
              </a:rPr>
            </a:br>
            <a:r>
              <a:rPr lang="en-US" altLang="en-US" sz="4400" b="1" dirty="0">
                <a:latin typeface="Architect" pitchFamily="34" charset="0"/>
              </a:rPr>
              <a:t>The World’s First Empire [Akkadians]</a:t>
            </a:r>
          </a:p>
        </p:txBody>
      </p:sp>
      <p:pic>
        <p:nvPicPr>
          <p:cNvPr id="23555" name="Picture 6" descr="Sargon-1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191000"/>
            <a:ext cx="1374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Sargon-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684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map-Akkadian Empire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506146"/>
            <a:ext cx="4566160" cy="35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latin typeface="Architect" pitchFamily="34" charset="0"/>
              </a:rPr>
              <a:t>The Babylonian Empires</a:t>
            </a:r>
          </a:p>
        </p:txBody>
      </p:sp>
      <p:pic>
        <p:nvPicPr>
          <p:cNvPr id="24579" name="Picture 5" descr="map-Babylonian Empire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245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mmurabi Code-total st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813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Hammura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6609" b="15338"/>
          <a:stretch>
            <a:fillRect/>
          </a:stretch>
        </p:blipFill>
        <p:spPr bwMode="auto">
          <a:xfrm>
            <a:off x="4876800" y="1219200"/>
            <a:ext cx="373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Hammurabi’s  </a:t>
            </a:r>
            <a:r>
              <a:rPr lang="en-US" altLang="en-US" sz="2400" b="1" dirty="0">
                <a:latin typeface="Architect" pitchFamily="34" charset="0"/>
              </a:rPr>
              <a:t>[r. 1792-1750 B. C. E.]</a:t>
            </a:r>
            <a:r>
              <a:rPr lang="en-US" altLang="en-US" sz="5400" b="1" dirty="0">
                <a:latin typeface="Architect" pitchFamily="34" charset="0"/>
              </a:rPr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309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166688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Hammurabi, the Judge</a:t>
            </a:r>
          </a:p>
        </p:txBody>
      </p:sp>
      <p:pic>
        <p:nvPicPr>
          <p:cNvPr id="26627" name="Picture 3" descr="Hammurabi Stele 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19200"/>
            <a:ext cx="4086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Babylonian Math</a:t>
            </a:r>
          </a:p>
        </p:txBody>
      </p:sp>
      <p:pic>
        <p:nvPicPr>
          <p:cNvPr id="27651" name="Picture 3" descr="ancient Babylonian math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198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4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Babylonian Numbers</a:t>
            </a:r>
          </a:p>
        </p:txBody>
      </p:sp>
      <p:pic>
        <p:nvPicPr>
          <p:cNvPr id="28675" name="Picture 4" descr="Babylonian_symbol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771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https://www.slideshare.net/patricehigh/mesopotamia-power-point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Show by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9700" name="Text Box 18"/>
          <p:cNvSpPr txBox="1">
            <a:spLocks noChangeArrowheads="1"/>
          </p:cNvSpPr>
          <p:nvPr/>
        </p:nvSpPr>
        <p:spPr bwMode="auto">
          <a:xfrm>
            <a:off x="2209800" y="3352800"/>
            <a:ext cx="4191000" cy="711200"/>
          </a:xfrm>
          <a:prstGeom prst="rect">
            <a:avLst/>
          </a:prstGeom>
          <a:noFill/>
          <a:ln w="9525">
            <a:solidFill>
              <a:srgbClr val="FCC186"/>
            </a:solidFill>
            <a:miter lim="800000"/>
            <a:headEnd/>
            <a:tailEnd/>
          </a:ln>
          <a:effectLst>
            <a:outerShdw dist="17961" dir="2700000" algn="ctr" rotWithShape="0">
              <a:srgbClr val="FCC18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latin typeface="Architect" pitchFamily="34" charset="0"/>
              </a:rPr>
              <a:t>Susan M. Pojer</a:t>
            </a:r>
            <a:br>
              <a:rPr lang="en-US" altLang="en-US" sz="2000" b="1">
                <a:solidFill>
                  <a:srgbClr val="CC3300"/>
                </a:solidFill>
                <a:latin typeface="Architect" pitchFamily="34" charset="0"/>
              </a:rPr>
            </a:br>
            <a:r>
              <a:rPr lang="en-US" altLang="en-US" sz="2000" b="1">
                <a:solidFill>
                  <a:srgbClr val="CC3300"/>
                </a:solidFill>
                <a:latin typeface="Architect" pitchFamily="34" charset="0"/>
              </a:rPr>
              <a:t>Horace Greeley HS   Chappaqua, NY</a:t>
            </a:r>
          </a:p>
        </p:txBody>
      </p:sp>
    </p:spTree>
    <p:extLst>
      <p:ext uri="{BB962C8B-B14F-4D97-AF65-F5344CB8AC3E}">
        <p14:creationId xmlns:p14="http://schemas.microsoft.com/office/powerpoint/2010/main" val="429578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Assyrian Dominates the Fertile Crescent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3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A.) The Rise of a Warrior People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  Northern Mesopotamia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  Developed their warlike behavior 	from 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invaders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3.  Built empire from east and north 	of 	Tigris River to central Egypt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I.  A Might Military Machine</a:t>
            </a:r>
            <a:endParaRPr 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The Ancient Fertile Crescent Area</a:t>
            </a:r>
          </a:p>
        </p:txBody>
      </p:sp>
      <p:pic>
        <p:nvPicPr>
          <p:cNvPr id="7171" name="Picture 3" descr="map-Fertile Crescen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056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6106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chitect" pitchFamily="34" charset="0"/>
              </a:rPr>
              <a:t>   The Middle East:  “The Cradle of Civilization”</a:t>
            </a:r>
          </a:p>
        </p:txBody>
      </p:sp>
    </p:spTree>
    <p:extLst>
      <p:ext uri="{BB962C8B-B14F-4D97-AF65-F5344CB8AC3E}">
        <p14:creationId xmlns:p14="http://schemas.microsoft.com/office/powerpoint/2010/main" val="27848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9296400" cy="6705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B.)  Military Organization and Conquest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Glorified military strength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Soldiers well equipped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Made use of iron-working technology (swords and iron-pointed spears)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mercy (killed or enslaved)</a:t>
            </a:r>
          </a:p>
          <a:p>
            <a:pPr marL="971550" lvl="1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planning and technical skills</a:t>
            </a:r>
          </a:p>
          <a:p>
            <a:pPr marL="1314450" lvl="2" indent="-457200">
              <a:buAutoNum type="alphaLcPeriod"/>
            </a:pP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Lay siege to cities</a:t>
            </a:r>
          </a:p>
          <a:p>
            <a:pPr marL="857250" lvl="2" indent="0">
              <a:buNone/>
            </a:pP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b.  Tunnels, bridges</a:t>
            </a:r>
          </a:p>
        </p:txBody>
      </p:sp>
    </p:spTree>
    <p:extLst>
      <p:ext uri="{BB962C8B-B14F-4D97-AF65-F5344CB8AC3E}">
        <p14:creationId xmlns:p14="http://schemas.microsoft.com/office/powerpoint/2010/main" val="41211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A)  Assyrian Rule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Organized conquered territories into an empire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Assyrian officials governed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King chose rulers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New lands brought in taxes and 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II.  Expanding an Empire</a:t>
            </a:r>
            <a:endParaRPr 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B)  Assyrian Culture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Warriors also great builders (Ex:  Great Walled Cities)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Artistic subjects:  brutal military campaigns and the lion hunt</a:t>
            </a:r>
          </a:p>
          <a:p>
            <a:pPr marL="971550" lvl="1" indent="-514350"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</a:rPr>
              <a:t>Ancient world’s largest libraries</a:t>
            </a:r>
          </a:p>
        </p:txBody>
      </p:sp>
    </p:spTree>
    <p:extLst>
      <p:ext uri="{BB962C8B-B14F-4D97-AF65-F5344CB8AC3E}">
        <p14:creationId xmlns:p14="http://schemas.microsoft.com/office/powerpoint/2010/main" val="18351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A)  Decline and fall</a:t>
            </a:r>
          </a:p>
          <a:p>
            <a:pPr lvl="1"/>
            <a:r>
              <a:rPr lang="en-US" sz="3600" b="1" dirty="0" smtClean="0">
                <a:solidFill>
                  <a:schemeClr val="tx1"/>
                </a:solidFill>
              </a:rPr>
              <a:t>1) Assyrians enemies demolished cities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III.  The Empire Crumbles</a:t>
            </a:r>
            <a:endParaRPr 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296400" cy="55927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B)  </a:t>
            </a:r>
            <a:r>
              <a:rPr lang="en-US" sz="2200" b="1" dirty="0" smtClean="0"/>
              <a:t>Rebirth of Babylon Under the Chaldeans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1)  Babylon defeated Assyrians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2)  City of Babylon center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3)  Hammurabi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4)  King Nebuchadnezzar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5)  “Hanging Gardens” one of the Seven Wonders of the Ancient World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6)  Highest building, seven-tiered ziggurat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7)  Empire fell shortly after Nebuchadnezzar's death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2" y="10236"/>
            <a:ext cx="8988188" cy="577869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Assyria:850 BC. Acquired a large empire by means of sophisticated military organization and state-of-the-art weaponry. </a:t>
            </a:r>
          </a:p>
          <a:p>
            <a:pPr marL="109728" indent="0">
              <a:buNone/>
            </a:pP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Sennacherib:  Assyrian king sacked 89 cities and 820 villages, burned Babylon. 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Nineveh:  Assyria’s capital (largest city of its time)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King Ashurbanipal:  founded the ancient world’s largest libraries. 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Medes &amp; Chaldeans:  defeated Assyrian empire</a:t>
            </a:r>
          </a:p>
          <a:p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Nebuchadnezzar:  Restored Babylon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Iron-working technology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Advanced planning and technical skill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Ladders (used to scale city’s walls)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Weapons (iron daggers, swords, iron-tipped spears, armor, shields)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Tactics (Savage treatment of defeated opponents)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Tunnels (sappers-soldiers who dug tunnels to sap or undermine the foundation of walls)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Causes of Increasing Military Power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18" y="0"/>
            <a:ext cx="9109881" cy="577869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Assyria:850 BC. Acquired a large empire by means of sophisticated military organization and state-of-the-art weaponry. </a:t>
            </a:r>
          </a:p>
          <a:p>
            <a:pPr marL="109728" indent="0">
              <a:buNone/>
            </a:pP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Sennacherib:  Assyrian king sacked 89 cities and 820 villages, burned Babylon. 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Nineveh:  Assyria’s capital (largest city of its time)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King Ashurbanipal:  founded the ancient world’s largest libraries. 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Assyrian enemies destroyed cities (burned)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People rejoiced at the destruction of their cities 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Assyrian empire spread itself too thin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Cruelty had earned many enemies 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Causes of Decline Power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Sumerians</a:t>
            </a:r>
          </a:p>
        </p:txBody>
      </p:sp>
      <p:pic>
        <p:nvPicPr>
          <p:cNvPr id="8195" name="Picture 4" descr="Sumerian Statuette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20113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Sumerian Prince of Lag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4084"/>
          <a:stretch>
            <a:fillRect/>
          </a:stretch>
        </p:blipFill>
        <p:spPr bwMode="auto">
          <a:xfrm>
            <a:off x="5300663" y="1143000"/>
            <a:ext cx="20907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causes of Assyrian military power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stability of the empire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methods that empires use to become stronger. 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do you think was an effective strategy?</a:t>
            </a:r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Government of Mesopotamia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97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Started as </a:t>
            </a:r>
            <a:r>
              <a:rPr lang="en-US" sz="28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City-States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 a city that with its surrounding territory forms an independent state.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Had their own ruler (king)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Position passed through father to son or who the king chose to succeed.  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Absolute power and authority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6494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Empire-Akkad</a:t>
            </a: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Akkadians</a:t>
            </a:r>
          </a:p>
          <a:p>
            <a:r>
              <a:rPr lang="en-US" b="1" dirty="0" smtClean="0"/>
              <a:t>Conquered areas of Mesopotamia</a:t>
            </a:r>
          </a:p>
          <a:p>
            <a:r>
              <a:rPr lang="en-US" b="1" dirty="0" smtClean="0"/>
              <a:t>Trade, land, resources</a:t>
            </a:r>
          </a:p>
          <a:p>
            <a:r>
              <a:rPr lang="en-US" b="1" dirty="0" smtClean="0"/>
              <a:t>Controlled cities</a:t>
            </a:r>
          </a:p>
          <a:p>
            <a:r>
              <a:rPr lang="en-US" b="1" dirty="0" smtClean="0"/>
              <a:t>King Sargon was the first ruler to unite the peoples of Southern Mesopotamia into a single political unit. He established a strong, centralized state. Cities, though, used to independence competed for preeminence, which appears to have eventually brought about the Empire's decline. It was followed by the Babylonian Civilization. (</a:t>
            </a:r>
            <a:r>
              <a:rPr lang="en-US" b="1" dirty="0" smtClean="0">
                <a:hlinkClick r:id="rId2"/>
              </a:rPr>
              <a:t>http://www.newworldencyclopedia.org/entry/Akkadian_Empire</a:t>
            </a:r>
            <a:r>
              <a:rPr lang="en-US" b="1" dirty="0" smtClean="0"/>
              <a:t>)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2020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Babylonian Empires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Hammurabi</a:t>
            </a:r>
          </a:p>
          <a:p>
            <a:r>
              <a:rPr lang="en-US" b="1" dirty="0" smtClean="0"/>
              <a:t>Nebuchadnezzar</a:t>
            </a:r>
          </a:p>
          <a:p>
            <a:r>
              <a:rPr lang="en-US" b="1" dirty="0" smtClean="0"/>
              <a:t>The city of Babylon was given hegemony over Mesopotamia by their sixth ruler, Hammurabi (1780 B.C.E.; dates uncertain). He was a very efficient ruler, giving the region stability after turbulent times, and transforming what had been an unstable collection of city-states into an empire that spanned the fertile crescent of Mesopotamia.(http://www.newworldencyclopedia.org/entry/Babylonian_Empire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6479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Following the collapse of the Agade empire, the center of power in southern Mesopotamia shifted to the cities of </a:t>
            </a:r>
            <a:r>
              <a:rPr lang="en-US" b="1" dirty="0" err="1" smtClean="0"/>
              <a:t>Uruk</a:t>
            </a:r>
            <a:r>
              <a:rPr lang="en-US" b="1" dirty="0" smtClean="0"/>
              <a:t> and Ur. The governor of Ur, Ur-</a:t>
            </a:r>
            <a:r>
              <a:rPr lang="en-US" b="1" dirty="0" err="1" smtClean="0"/>
              <a:t>Nammu</a:t>
            </a:r>
            <a:r>
              <a:rPr lang="en-US" b="1" dirty="0" smtClean="0"/>
              <a:t>, established a dynasty which came to dominate the other cities of the region, and whose territory stretched east into Iran. Under his successor, </a:t>
            </a:r>
            <a:r>
              <a:rPr lang="en-US" b="1" dirty="0" err="1" smtClean="0"/>
              <a:t>Shulgi</a:t>
            </a:r>
            <a:r>
              <a:rPr lang="en-US" b="1" dirty="0" smtClean="0"/>
              <a:t>, the empire was consolidated and centralized.</a:t>
            </a:r>
          </a:p>
          <a:p>
            <a:r>
              <a:rPr lang="en-US" dirty="0" err="1" smtClean="0"/>
              <a:t>Shulgi</a:t>
            </a:r>
            <a:r>
              <a:rPr lang="en-US" dirty="0" smtClean="0"/>
              <a:t> was named as a god in many ancient documents. This gave him great power and followed a tradition established by the earlier rulers of Agade. He was succeeded by Amar-Sin and Shu-Sin, under whom many of the communication and supply routes across the empire were disrupted by groups of pastoralists (Amorites). This situation reached crisis point under the next ruler, </a:t>
            </a:r>
            <a:r>
              <a:rPr lang="en-US" dirty="0" err="1" smtClean="0"/>
              <a:t>Ibbi</a:t>
            </a:r>
            <a:r>
              <a:rPr lang="en-US" dirty="0" smtClean="0"/>
              <a:t>-Sin. With reduced supplies the empire was unable to effectively confront an attack by the Elamites from the east; Ur was destroyed and </a:t>
            </a:r>
            <a:r>
              <a:rPr lang="en-US" dirty="0" err="1" smtClean="0"/>
              <a:t>Ibbi</a:t>
            </a:r>
            <a:r>
              <a:rPr lang="en-US" dirty="0" smtClean="0"/>
              <a:t>-Sin was taken into exile. </a:t>
            </a:r>
            <a:r>
              <a:rPr lang="en-US" dirty="0" smtClean="0">
                <a:hlinkClick r:id="rId2"/>
              </a:rPr>
              <a:t>http://www.britishmuseum.org/explore/highlights/articles/t/third_dynasty_of_ur_ur_iii.aspx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2" y="533400"/>
            <a:ext cx="9137176" cy="5943600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were 3 inventions of the Mesopotamians?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was the ancient government like in Mesopotamia?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was the significance of a city-state?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was Gilgamesh known for?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was the significance of Hammurabi’s code?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Why did Mesopotamia’s location help contribute to its success?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flaws led to the decline of Mesopotamia?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-3412"/>
            <a:ext cx="9067800" cy="5368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Mesopotamia Assessment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20" y="0"/>
            <a:ext cx="9118979" cy="6858000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Iron weaponry; writing system; alphabet &amp; numbers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Absolute power; strong military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City and surrounding territory become independent state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Epic hero; king; </a:t>
            </a:r>
            <a:r>
              <a:rPr lang="en-US" smtClean="0">
                <a:latin typeface="Verdana" panose="020B0604030504040204" pitchFamily="34" charset="0"/>
                <a:ea typeface="Verdana" panose="020B0604030504040204" pitchFamily="34" charset="0"/>
              </a:rPr>
              <a:t>harsh ruler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Earliest set of laws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Crossroads between Europe, Africa, Asia; two rivers helped for trade &amp; travel; etc.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Cruel treatment; foreign invaders; etc.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5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Architect" pitchFamily="34" charset="0"/>
              </a:rPr>
              <a:t>Mesopotamian Trade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026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90800" y="5943600"/>
            <a:ext cx="37338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chitect" pitchFamily="34" charset="0"/>
              </a:rPr>
              <a:t>   “The Cuneiform World”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2971800" y="4267200"/>
            <a:ext cx="914400" cy="1752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3886200" y="4343400"/>
            <a:ext cx="533400" cy="1676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412" y="-87472"/>
            <a:ext cx="8839200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Cuneiform:</a:t>
            </a:r>
            <a:r>
              <a:rPr lang="en-US" altLang="en-US" sz="4400" b="1" dirty="0">
                <a:latin typeface="Architect" pitchFamily="34" charset="0"/>
              </a:rPr>
              <a:t>  </a:t>
            </a:r>
            <a:r>
              <a:rPr lang="en-US" altLang="en-US" sz="4200" b="1" dirty="0">
                <a:latin typeface="Architect" pitchFamily="34" charset="0"/>
              </a:rPr>
              <a:t>“Wedge-Shaped” Writing</a:t>
            </a:r>
          </a:p>
        </p:txBody>
      </p:sp>
      <p:pic>
        <p:nvPicPr>
          <p:cNvPr id="11267" name="Picture 5" descr="Cuneiform-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mesopotamia_writing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819"/>
          <a:stretch>
            <a:fillRect/>
          </a:stretch>
        </p:blipFill>
        <p:spPr bwMode="auto">
          <a:xfrm>
            <a:off x="1447800" y="4087813"/>
            <a:ext cx="34290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uneiform-Ebla-2400bce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7143" r="12184" b="7143"/>
          <a:stretch>
            <a:fillRect/>
          </a:stretch>
        </p:blipFill>
        <p:spPr bwMode="auto">
          <a:xfrm>
            <a:off x="5410200" y="1524000"/>
            <a:ext cx="312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42900" y="4764"/>
            <a:ext cx="83820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Architect" pitchFamily="34" charset="0"/>
              </a:rPr>
              <a:t>Sumerian Religion - Polytheistic</a:t>
            </a:r>
          </a:p>
        </p:txBody>
      </p:sp>
      <p:pic>
        <p:nvPicPr>
          <p:cNvPr id="9219" name="Picture 5" descr="enki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3"/>
          <a:stretch>
            <a:fillRect/>
          </a:stretch>
        </p:blipFill>
        <p:spPr bwMode="auto">
          <a:xfrm>
            <a:off x="685800" y="1690688"/>
            <a:ext cx="41814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905000" y="5119688"/>
            <a:ext cx="12954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EFFA88"/>
                </a:solidFill>
                <a:latin typeface="Architect" pitchFamily="34" charset="0"/>
              </a:rPr>
              <a:t>   </a:t>
            </a:r>
            <a:r>
              <a:rPr lang="en-US" altLang="en-US" sz="2800" b="1" dirty="0">
                <a:latin typeface="Architect" pitchFamily="34" charset="0"/>
              </a:rPr>
              <a:t>Enki</a:t>
            </a:r>
          </a:p>
        </p:txBody>
      </p:sp>
      <p:pic>
        <p:nvPicPr>
          <p:cNvPr id="9221" name="Picture 7" descr="SUmerian goddess-Ina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38288"/>
            <a:ext cx="264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102350" y="4509284"/>
            <a:ext cx="16002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EFFA88"/>
                </a:solidFill>
                <a:latin typeface="Architect" pitchFamily="34" charset="0"/>
              </a:rPr>
              <a:t>   </a:t>
            </a:r>
            <a:r>
              <a:rPr lang="en-US" altLang="en-US" sz="2800" b="1" dirty="0" err="1">
                <a:latin typeface="Architect" pitchFamily="34" charset="0"/>
              </a:rPr>
              <a:t>Innana</a:t>
            </a:r>
            <a:endParaRPr lang="en-US" altLang="en-US" sz="2800" b="1" dirty="0">
              <a:latin typeface="Architect" pitchFamily="34" charset="0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438400" y="5943600"/>
            <a:ext cx="4191000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chitect" pitchFamily="34" charset="0"/>
              </a:rPr>
              <a:t>   Anthropomorphic Gods</a:t>
            </a:r>
          </a:p>
        </p:txBody>
      </p:sp>
    </p:spTree>
    <p:extLst>
      <p:ext uri="{BB962C8B-B14F-4D97-AF65-F5344CB8AC3E}">
        <p14:creationId xmlns:p14="http://schemas.microsoft.com/office/powerpoint/2010/main" val="18768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</TotalTime>
  <Words>1897</Words>
  <Application>Microsoft Office PowerPoint</Application>
  <PresentationFormat>On-screen Show (4:3)</PresentationFormat>
  <Paragraphs>246</Paragraphs>
  <Slides>67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SimSun</vt:lpstr>
      <vt:lpstr>Andale Mono</vt:lpstr>
      <vt:lpstr>Architect</vt:lpstr>
      <vt:lpstr>Calibri</vt:lpstr>
      <vt:lpstr>Georgia</vt:lpstr>
      <vt:lpstr>Times</vt:lpstr>
      <vt:lpstr>Times New Roman</vt:lpstr>
      <vt:lpstr>Verdana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Mesopotamia’s Ruling Societies from 5000 BCE – 600 BCE</vt:lpstr>
      <vt:lpstr>Sumerians  (5000-2100 BC)</vt:lpstr>
      <vt:lpstr>Sumerians  (5000-2100 BC)</vt:lpstr>
      <vt:lpstr>Sumerian City States</vt:lpstr>
      <vt:lpstr>Sumerians  (5000-2100 BC)</vt:lpstr>
      <vt:lpstr>PowerPoint Presentation</vt:lpstr>
      <vt:lpstr>Sumerians  (5000-2100 BC)</vt:lpstr>
      <vt:lpstr>Sumerians  (5000-2100 BC)</vt:lpstr>
      <vt:lpstr>King Gilgamesh</vt:lpstr>
      <vt:lpstr>History of Epic of Gilgamesh</vt:lpstr>
      <vt:lpstr>History of Epic of Gilgamesh</vt:lpstr>
      <vt:lpstr>Akkadians (2100 - 2000 BC)  Hittites (2000 - 1700 BC)  Babylonians (1700-700 BC)  Assyrians (700-600 BC) </vt:lpstr>
      <vt:lpstr>Story of Gilgamesh</vt:lpstr>
      <vt:lpstr>Importance of Gilgamesh</vt:lpstr>
      <vt:lpstr>Importance of Gilgamesh</vt:lpstr>
      <vt:lpstr>Archetypal Traits of the Hero/Heroine</vt:lpstr>
      <vt:lpstr>Archetypal Traits of the Hero/Heroine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https://www.slideshare.net/patricehigh/mesopotamia-power-point</vt:lpstr>
      <vt:lpstr>Assyrian Dominates the Fertile Crescent</vt:lpstr>
      <vt:lpstr>I.  A Might Military Machine</vt:lpstr>
      <vt:lpstr>PowerPoint Presentation</vt:lpstr>
      <vt:lpstr>II.  Expanding an Empire</vt:lpstr>
      <vt:lpstr>PowerPoint Presentation</vt:lpstr>
      <vt:lpstr>III.  The Empire Crumbles</vt:lpstr>
      <vt:lpstr>PowerPoint Presentation</vt:lpstr>
      <vt:lpstr>PowerPoint Presentation</vt:lpstr>
      <vt:lpstr>PowerPoint Presentation</vt:lpstr>
      <vt:lpstr>Causes of Increasing Military Power</vt:lpstr>
      <vt:lpstr>PowerPoint Presentation</vt:lpstr>
      <vt:lpstr>Causes of Decline Power</vt:lpstr>
      <vt:lpstr>What do you think was an effective strategy?</vt:lpstr>
      <vt:lpstr>Government of Mesopotamia </vt:lpstr>
      <vt:lpstr>PowerPoint Presentation</vt:lpstr>
      <vt:lpstr>First Empire-Akkad</vt:lpstr>
      <vt:lpstr>Babylonian Empires</vt:lpstr>
      <vt:lpstr>PowerPoint Presentation</vt:lpstr>
      <vt:lpstr>Mesopotamia Assessment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of Mesopotamia</dc:title>
  <dc:creator>User</dc:creator>
  <cp:lastModifiedBy>User</cp:lastModifiedBy>
  <cp:revision>13</cp:revision>
  <dcterms:created xsi:type="dcterms:W3CDTF">2015-09-11T13:33:36Z</dcterms:created>
  <dcterms:modified xsi:type="dcterms:W3CDTF">2019-09-18T17:21:03Z</dcterms:modified>
</cp:coreProperties>
</file>